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70" r:id="rId6"/>
    <p:sldId id="271" r:id="rId7"/>
    <p:sldId id="266" r:id="rId8"/>
    <p:sldId id="267" r:id="rId9"/>
    <p:sldId id="273" r:id="rId10"/>
    <p:sldId id="272" r:id="rId11"/>
    <p:sldId id="274" r:id="rId12"/>
    <p:sldId id="275" r:id="rId13"/>
    <p:sldId id="269" r:id="rId14"/>
    <p:sldId id="268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542" y="8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5" r:id="rId4"/>
    <p:sldLayoutId id="2147483669" r:id="rId5"/>
    <p:sldLayoutId id="2147483666" r:id="rId6"/>
    <p:sldLayoutId id="2147483662" r:id="rId7"/>
    <p:sldLayoutId id="2147483650" r:id="rId8"/>
    <p:sldLayoutId id="2147483660" r:id="rId9"/>
    <p:sldLayoutId id="2147483661" r:id="rId10"/>
    <p:sldLayoutId id="2147483654" r:id="rId11"/>
    <p:sldLayoutId id="2147483663" r:id="rId12"/>
    <p:sldLayoutId id="2147483664" r:id="rId13"/>
    <p:sldLayoutId id="2147483655" r:id="rId14"/>
    <p:sldLayoutId id="2147483657" r:id="rId15"/>
    <p:sldLayoutId id="21474836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93081"/>
          </a:xfrm>
        </p:spPr>
        <p:txBody>
          <a:bodyPr>
            <a:noAutofit/>
          </a:bodyPr>
          <a:lstStyle/>
          <a:p>
            <a:r>
              <a:rPr lang="sr-Latn-CS" sz="2800" b="1" dirty="0"/>
              <a:t>ISPITIVANJE JEDNOSMERNOG MAGNETSKOG POLJA </a:t>
            </a:r>
            <a:r>
              <a:rPr lang="sr-Latn-CS" sz="2800" b="1" dirty="0" smtClean="0"/>
              <a:t>U HVDC </a:t>
            </a:r>
            <a:r>
              <a:rPr lang="sr-Latn-CS" sz="2800" b="1" dirty="0" smtClean="0"/>
              <a:t>KONVERTORSKOJ STANICI </a:t>
            </a:r>
            <a:r>
              <a:rPr lang="sr-Latn-CS" sz="2800" b="1" dirty="0"/>
              <a:t>„KOTOR” </a:t>
            </a:r>
            <a:r>
              <a:rPr lang="sr-Latn-CS" sz="2800" b="1" dirty="0" smtClean="0"/>
              <a:t>S </a:t>
            </a:r>
            <a:r>
              <a:rPr lang="sr-Latn-CS" sz="2800" b="1" dirty="0"/>
              <a:t>CILJEM OCENE IZLOŽENOSTI </a:t>
            </a:r>
            <a:r>
              <a:rPr lang="sr-Latn-CS" sz="2800" b="1" dirty="0" smtClean="0"/>
              <a:t>RADNIKA</a:t>
            </a:r>
            <a:endParaRPr lang="en-NZ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61987"/>
              </p:ext>
            </p:extLst>
          </p:nvPr>
        </p:nvGraphicFramePr>
        <p:xfrm>
          <a:off x="1819343" y="2231943"/>
          <a:ext cx="998073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5585"/>
                <a:gridCol w="548640"/>
                <a:gridCol w="382651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Maja Grbić</a:t>
                      </a:r>
                    </a:p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Elektrotehnički institut NIKOLA TESLA, Beograd</a:t>
                      </a:r>
                    </a:p>
                    <a:p>
                      <a:r>
                        <a:rPr lang="hr-HR" sz="18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maja.grbic</a:t>
                      </a:r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ieent</a:t>
                      </a:r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Nikola </a:t>
                      </a:r>
                      <a:r>
                        <a:rPr lang="hr-HR" sz="18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Kuljača</a:t>
                      </a:r>
                      <a:endParaRPr lang="hr-HR" sz="18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TERNA Crna Gora</a:t>
                      </a:r>
                    </a:p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nikola.kuljaca@terna.it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Aleksandar Pavlovi</a:t>
                      </a:r>
                      <a:r>
                        <a:rPr lang="sr-Latn-RS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ć</a:t>
                      </a:r>
                    </a:p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Elektrotehnički institut NIKOLA TESLA, Beograd</a:t>
                      </a:r>
                    </a:p>
                    <a:p>
                      <a:r>
                        <a:rPr lang="hr-HR" sz="18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aleksandar.pavlovic</a:t>
                      </a:r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ieent</a:t>
                      </a:r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Uroš </a:t>
                      </a:r>
                      <a:r>
                        <a:rPr lang="hr-HR" sz="18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Vaselić</a:t>
                      </a:r>
                      <a:endParaRPr lang="hr-HR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TERNA Crna Gora</a:t>
                      </a:r>
                    </a:p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uros.vaselic@terna.it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Ivana </a:t>
                      </a:r>
                      <a:r>
                        <a:rPr lang="hr-HR" sz="18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Raičević</a:t>
                      </a:r>
                      <a:endParaRPr lang="hr-HR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SIGURNOST, Podgorica</a:t>
                      </a:r>
                    </a:p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ivana.raicevic@sigurnost.me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aseline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Damiano Borri</a:t>
                      </a:r>
                      <a:endParaRPr lang="sr-Latn-RS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TERNA Crna Gora</a:t>
                      </a:r>
                    </a:p>
                    <a:p>
                      <a:r>
                        <a:rPr lang="pt-PT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damiano</a:t>
                      </a:r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.b</a:t>
                      </a:r>
                      <a:r>
                        <a:rPr lang="pt-PT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orri</a:t>
                      </a:r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@terna.it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Luka </a:t>
                      </a:r>
                      <a:r>
                        <a:rPr lang="hr-HR" sz="18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Glušica</a:t>
                      </a:r>
                      <a:endParaRPr lang="hr-HR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SIGURNOST, Podgorica</a:t>
                      </a:r>
                    </a:p>
                    <a:p>
                      <a:r>
                        <a:rPr lang="hr-HR" sz="18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luka.glušica@sigurnost.me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aseline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Michele Pantini</a:t>
                      </a:r>
                      <a:endParaRPr lang="sr-Latn-RS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TERNA Crna Gora</a:t>
                      </a:r>
                    </a:p>
                    <a:p>
                      <a:r>
                        <a:rPr lang="pt-PT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michele</a:t>
                      </a:r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.p</a:t>
                      </a:r>
                      <a:r>
                        <a:rPr lang="pt-PT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antini</a:t>
                      </a:r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@terna.it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86546"/>
              </p:ext>
            </p:extLst>
          </p:nvPr>
        </p:nvGraphicFramePr>
        <p:xfrm>
          <a:off x="91440" y="1426464"/>
          <a:ext cx="12009120" cy="2670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625"/>
                <a:gridCol w="4860788"/>
                <a:gridCol w="3043707"/>
              </a:tblGrid>
              <a:tr h="133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 dirty="0">
                          <a:effectLst/>
                        </a:rPr>
                        <a:t>Merno mesto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 dirty="0" err="1">
                          <a:effectLst/>
                        </a:rPr>
                        <a:t>Snaga</a:t>
                      </a:r>
                      <a:r>
                        <a:rPr lang="sr-Cyrl-CS" sz="3200" dirty="0">
                          <a:effectLst/>
                        </a:rPr>
                        <a:t> </a:t>
                      </a:r>
                      <a:r>
                        <a:rPr lang="sr-Cyrl-CS" sz="3200" dirty="0" err="1">
                          <a:effectLst/>
                        </a:rPr>
                        <a:t>prenosa</a:t>
                      </a:r>
                      <a:r>
                        <a:rPr lang="sr-Cyrl-CS" sz="3200" dirty="0">
                          <a:effectLst/>
                        </a:rPr>
                        <a:t> </a:t>
                      </a:r>
                      <a:r>
                        <a:rPr lang="sr-Cyrl-CS" sz="3200" dirty="0" smtClean="0">
                          <a:effectLst/>
                        </a:rPr>
                        <a:t>(</a:t>
                      </a:r>
                      <a:r>
                        <a:rPr lang="sr-Latn-RS" sz="3200" dirty="0" smtClean="0">
                          <a:effectLst/>
                        </a:rPr>
                        <a:t>% </a:t>
                      </a:r>
                      <a:r>
                        <a:rPr lang="sr-Latn-RS" sz="3200" dirty="0" err="1" smtClean="0">
                          <a:effectLst/>
                        </a:rPr>
                        <a:t>Pn</a:t>
                      </a:r>
                      <a:r>
                        <a:rPr lang="sr-Cyrl-CS" sz="3200" dirty="0" smtClean="0">
                          <a:effectLst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 dirty="0" err="1">
                          <a:effectLst/>
                        </a:rPr>
                        <a:t>Struja</a:t>
                      </a:r>
                      <a:r>
                        <a:rPr lang="sr-Cyrl-CS" sz="3200" dirty="0">
                          <a:effectLst/>
                        </a:rPr>
                        <a:t> (A)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133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 dirty="0" smtClean="0">
                          <a:effectLst/>
                        </a:rPr>
                        <a:t>1 do 27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 dirty="0" smtClean="0">
                          <a:effectLst/>
                        </a:rPr>
                        <a:t>62%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 dirty="0" smtClean="0">
                          <a:effectLst/>
                        </a:rPr>
                        <a:t>746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90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ap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" y="0"/>
            <a:ext cx="12173859" cy="670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2960" y="0"/>
            <a:ext cx="742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smtClean="0"/>
              <a:t>Izmerene </a:t>
            </a:r>
            <a:r>
              <a:rPr lang="sr-Latn-RS" sz="4000" dirty="0" smtClean="0"/>
              <a:t>vrednosti u </a:t>
            </a:r>
            <a:r>
              <a:rPr lang="sr-Latn-RS" sz="4000" dirty="0" smtClean="0"/>
              <a:t>hali </a:t>
            </a:r>
            <a:r>
              <a:rPr lang="sr-Latn-RS" sz="4000" dirty="0" smtClean="0"/>
              <a:t>Pol 2</a:t>
            </a:r>
            <a:endParaRPr lang="en-US" sz="4000" dirty="0" smtClean="0"/>
          </a:p>
          <a:p>
            <a:pPr algn="ctr"/>
            <a:r>
              <a:rPr lang="sr-Latn-RS" sz="4000" dirty="0" err="1" smtClean="0"/>
              <a:t>Bmax</a:t>
            </a:r>
            <a:r>
              <a:rPr lang="en-US" sz="4000" dirty="0" smtClean="0"/>
              <a:t>=</a:t>
            </a:r>
            <a:r>
              <a:rPr lang="sr-Latn-CS" sz="4000" dirty="0" smtClean="0"/>
              <a:t>1,33</a:t>
            </a:r>
            <a:r>
              <a:rPr lang="sr-Latn-CS" sz="4000" dirty="0"/>
              <a:t> </a:t>
            </a:r>
            <a:r>
              <a:rPr lang="sr-Latn-CS" sz="4000" dirty="0" err="1" smtClean="0"/>
              <a:t>mT</a:t>
            </a:r>
            <a:r>
              <a:rPr lang="en-US" sz="4000" dirty="0" smtClean="0"/>
              <a:t> </a:t>
            </a:r>
            <a:r>
              <a:rPr lang="sr-Latn-RS" sz="4000" dirty="0" smtClean="0"/>
              <a:t>za </a:t>
            </a:r>
            <a:r>
              <a:rPr lang="sr-Latn-RS" sz="4000" dirty="0" smtClean="0"/>
              <a:t>62%</a:t>
            </a:r>
            <a:r>
              <a:rPr lang="en-US" sz="4000" dirty="0" smtClean="0"/>
              <a:t> </a:t>
            </a:r>
            <a:r>
              <a:rPr lang="en-US" sz="4000" dirty="0" err="1" smtClean="0"/>
              <a:t>Pn</a:t>
            </a:r>
            <a:endParaRPr lang="en-US" sz="4000" dirty="0"/>
          </a:p>
        </p:txBody>
      </p:sp>
      <p:sp>
        <p:nvSpPr>
          <p:cNvPr id="4" name="Down Arrow 3"/>
          <p:cNvSpPr/>
          <p:nvPr/>
        </p:nvSpPr>
        <p:spPr>
          <a:xfrm rot="5400000">
            <a:off x="3866376" y="-278682"/>
            <a:ext cx="180000" cy="252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44980" y="502920"/>
            <a:ext cx="2225040" cy="22555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29100" y="1531620"/>
            <a:ext cx="1363980" cy="14173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ap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" y="136209"/>
            <a:ext cx="12155997" cy="658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1224" y="396240"/>
            <a:ext cx="8364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err="1" smtClean="0"/>
              <a:t>Ekstrapolirane</a:t>
            </a:r>
            <a:r>
              <a:rPr lang="sr-Latn-RS" sz="4000" dirty="0" smtClean="0"/>
              <a:t> </a:t>
            </a:r>
            <a:r>
              <a:rPr lang="sr-Latn-RS" sz="4000" dirty="0" smtClean="0"/>
              <a:t>vrednosti</a:t>
            </a:r>
            <a:r>
              <a:rPr lang="sr-Latn-RS" sz="4000" dirty="0"/>
              <a:t> u </a:t>
            </a:r>
            <a:r>
              <a:rPr lang="sr-Latn-RS" sz="4000" dirty="0" smtClean="0"/>
              <a:t/>
            </a:r>
            <a:br>
              <a:rPr lang="sr-Latn-RS" sz="4000" dirty="0" smtClean="0"/>
            </a:br>
            <a:r>
              <a:rPr lang="sr-Latn-RS" sz="4000" dirty="0" smtClean="0"/>
              <a:t>hali </a:t>
            </a:r>
            <a:r>
              <a:rPr lang="sr-Latn-RS" sz="4000" dirty="0"/>
              <a:t>Pol </a:t>
            </a:r>
            <a:r>
              <a:rPr lang="sr-Latn-RS" sz="4000" dirty="0" smtClean="0"/>
              <a:t>2</a:t>
            </a:r>
          </a:p>
        </p:txBody>
      </p:sp>
      <p:sp>
        <p:nvSpPr>
          <p:cNvPr id="4" name="Down Arrow 3"/>
          <p:cNvSpPr/>
          <p:nvPr/>
        </p:nvSpPr>
        <p:spPr>
          <a:xfrm rot="6300000">
            <a:off x="4712477" y="-545364"/>
            <a:ext cx="180000" cy="4176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920237" y="502920"/>
            <a:ext cx="2028075" cy="21073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04856" y="1721346"/>
            <a:ext cx="1363980" cy="14173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58814" y="1815227"/>
            <a:ext cx="3737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err="1"/>
              <a:t>Bmax</a:t>
            </a:r>
            <a:r>
              <a:rPr lang="en-US" sz="4000" dirty="0"/>
              <a:t>=</a:t>
            </a:r>
            <a:r>
              <a:rPr lang="sr-Latn-RS" sz="4000" dirty="0"/>
              <a:t>2</a:t>
            </a:r>
            <a:r>
              <a:rPr lang="en-US" sz="4000" dirty="0"/>
              <a:t>,</a:t>
            </a:r>
            <a:r>
              <a:rPr lang="sr-Latn-RS" sz="4000" dirty="0"/>
              <a:t>13 </a:t>
            </a:r>
            <a:r>
              <a:rPr lang="sr-Latn-CS" sz="4000" dirty="0" err="1"/>
              <a:t>mT</a:t>
            </a:r>
            <a:r>
              <a:rPr lang="sr-Latn-CS" sz="4000" dirty="0"/>
              <a:t> </a:t>
            </a:r>
            <a:endParaRPr lang="sr-Latn-CS" sz="4000" dirty="0" smtClean="0"/>
          </a:p>
          <a:p>
            <a:r>
              <a:rPr lang="sr-Latn-CS" sz="4000" dirty="0" smtClean="0"/>
              <a:t>za </a:t>
            </a:r>
            <a:r>
              <a:rPr lang="sr-Latn-RS" sz="4000" dirty="0"/>
              <a:t>100%</a:t>
            </a:r>
            <a:r>
              <a:rPr lang="en-US" sz="4000" dirty="0"/>
              <a:t> </a:t>
            </a:r>
            <a:r>
              <a:rPr lang="en-US" sz="4000" dirty="0" err="1" smtClean="0"/>
              <a:t>Pn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967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3100" b="1" dirty="0" smtClean="0">
                <a:solidFill>
                  <a:schemeClr val="bg1"/>
                </a:solidFill>
              </a:rPr>
              <a:t>Pravilnik </a:t>
            </a:r>
            <a:r>
              <a:rPr lang="sr-Latn-RS" sz="3100" b="1" dirty="0">
                <a:solidFill>
                  <a:schemeClr val="bg1"/>
                </a:solidFill>
              </a:rPr>
              <a:t>o granicama izlaganja elektromagnetnim </a:t>
            </a:r>
            <a:r>
              <a:rPr lang="sr-Latn-RS" sz="3100" b="1" dirty="0" smtClean="0">
                <a:solidFill>
                  <a:schemeClr val="bg1"/>
                </a:solidFill>
              </a:rPr>
              <a:t>poljima</a:t>
            </a:r>
            <a:r>
              <a:rPr lang="en-US" sz="3100" b="1" dirty="0" smtClean="0">
                <a:solidFill>
                  <a:schemeClr val="bg1"/>
                </a:solidFill>
              </a:rPr>
              <a:t/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sr-Latn-RS" b="1" dirty="0" smtClean="0">
                <a:solidFill>
                  <a:schemeClr val="bg1"/>
                </a:solidFill>
              </a:rPr>
              <a:t>Sl. list CG br. 006/15 od 10.02.2015. i br. 009/15 od 05.03.2015.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5343" y="3244334"/>
            <a:ext cx="42376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Stanovništvo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-2700000">
            <a:off x="7646093" y="999374"/>
            <a:ext cx="615462" cy="24162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0620" y="3174075"/>
            <a:ext cx="42376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Profesionalno izložena lica i lica odgovorna za sprovođenje </a:t>
            </a:r>
            <a:r>
              <a:rPr lang="sr-Latn-RS" dirty="0" err="1" smtClean="0">
                <a:solidFill>
                  <a:srgbClr val="FF0000"/>
                </a:solidFill>
              </a:rPr>
              <a:t>mjera</a:t>
            </a:r>
            <a:r>
              <a:rPr lang="sr-Latn-RS" dirty="0" smtClean="0">
                <a:solidFill>
                  <a:srgbClr val="FF0000"/>
                </a:solidFill>
              </a:rPr>
              <a:t> zaštite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2700000">
            <a:off x="3195185" y="1016068"/>
            <a:ext cx="615462" cy="24162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700000">
            <a:off x="1931039" y="3530974"/>
            <a:ext cx="360000" cy="180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-2700000">
            <a:off x="4171949" y="3530973"/>
            <a:ext cx="360000" cy="180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9439" y="5305399"/>
            <a:ext cx="19397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Opšta javna izloženost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8272" y="5305399"/>
            <a:ext cx="24508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Područja povećane </a:t>
            </a:r>
            <a:r>
              <a:rPr lang="sr-Latn-RS" dirty="0" err="1" smtClean="0">
                <a:solidFill>
                  <a:srgbClr val="FF0000"/>
                </a:solidFill>
              </a:rPr>
              <a:t>osjetljivosti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6385674" y="2026920"/>
            <a:ext cx="4880056" cy="29337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5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1150"/>
            <a:ext cx="11614150" cy="857249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GRANICE IZLAGANJA ELEKTROMAGNETNIM POLJIMA ZA PROFESIONALNO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IZLOŽENA LICA I LICA ODGOVORNIH ZA SPROVOĐENJE MJERA ZAŠTITE OD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NEJONIZUJUĆIH ZRAČENJA ZA NETERMIČKE EFEKTE</a:t>
            </a:r>
            <a:r>
              <a:rPr lang="sr-Latn-RS" sz="2000" b="1" dirty="0" smtClean="0">
                <a:solidFill>
                  <a:schemeClr val="bg1"/>
                </a:solidFill>
              </a:rPr>
              <a:t/>
            </a:r>
            <a:br>
              <a:rPr lang="sr-Latn-RS" sz="2000" b="1" dirty="0" smtClean="0">
                <a:solidFill>
                  <a:schemeClr val="bg1"/>
                </a:solidFill>
              </a:rPr>
            </a:br>
            <a:r>
              <a:rPr lang="sr-Latn-RS" sz="2000" b="1" dirty="0" smtClean="0">
                <a:solidFill>
                  <a:schemeClr val="bg1"/>
                </a:solidFill>
              </a:rPr>
              <a:t>Prilog 1 Tabela A1 Pravilnika o granicama izlaganja elektromagnetnim poljima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706880"/>
            <a:ext cx="12070080" cy="33947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04760" y="2644140"/>
            <a:ext cx="1729740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10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1150"/>
            <a:ext cx="11654790" cy="115188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Vrijednosti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upozorenja</a:t>
            </a:r>
            <a:r>
              <a:rPr lang="en-US" sz="2400" b="1" dirty="0">
                <a:solidFill>
                  <a:schemeClr val="bg1"/>
                </a:solidFill>
              </a:rPr>
              <a:t> (ALs) </a:t>
            </a:r>
            <a:r>
              <a:rPr lang="en-US" sz="2400" b="1" dirty="0" err="1">
                <a:solidFill>
                  <a:schemeClr val="bg1"/>
                </a:solidFill>
              </a:rPr>
              <a:t>za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magnetnu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indukciju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statičkih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magnetnih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polja</a:t>
            </a:r>
            <a:r>
              <a:rPr lang="sr-Latn-RS" sz="2400" b="1" dirty="0" smtClean="0">
                <a:solidFill>
                  <a:schemeClr val="bg1"/>
                </a:solidFill>
              </a:rPr>
              <a:t/>
            </a:r>
            <a:br>
              <a:rPr lang="sr-Latn-RS" sz="2400" b="1" dirty="0" smtClean="0">
                <a:solidFill>
                  <a:schemeClr val="bg1"/>
                </a:solidFill>
              </a:rPr>
            </a:br>
            <a:r>
              <a:rPr lang="sr-Latn-RS" sz="2400" b="1" dirty="0">
                <a:solidFill>
                  <a:schemeClr val="bg1"/>
                </a:solidFill>
              </a:rPr>
              <a:t>Tabela </a:t>
            </a:r>
            <a:r>
              <a:rPr lang="sr-Latn-RS" sz="2400" b="1" dirty="0" smtClean="0">
                <a:solidFill>
                  <a:schemeClr val="bg1"/>
                </a:solidFill>
              </a:rPr>
              <a:t>B4 </a:t>
            </a:r>
            <a:r>
              <a:rPr lang="sr-Latn-RS" sz="2400" b="1" dirty="0">
                <a:solidFill>
                  <a:schemeClr val="bg1"/>
                </a:solidFill>
              </a:rPr>
              <a:t>Pravilnika o granicama izlaganja elektromagnetnim poljima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" b="2308"/>
          <a:stretch/>
        </p:blipFill>
        <p:spPr>
          <a:xfrm>
            <a:off x="59389" y="1533509"/>
            <a:ext cx="1207322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200" dirty="0" smtClean="0">
                <a:solidFill>
                  <a:schemeClr val="bg1"/>
                </a:solidFill>
              </a:rPr>
              <a:t>Pitanja recenzenata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Da </a:t>
            </a:r>
            <a:r>
              <a:rPr lang="en-US" sz="3200" dirty="0">
                <a:solidFill>
                  <a:schemeClr val="bg1"/>
                </a:solidFill>
              </a:rPr>
              <a:t>li </a:t>
            </a:r>
            <a:r>
              <a:rPr lang="en-US" sz="3200" dirty="0" err="1">
                <a:solidFill>
                  <a:schemeClr val="bg1"/>
                </a:solidFill>
              </a:rPr>
              <a:t>su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mjerenja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vršena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unutar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kablovskog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kanala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neposredno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iznad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sr-Latn-RS" sz="32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</a:rPr>
              <a:t>Ako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jesu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možete</a:t>
            </a:r>
            <a:r>
              <a:rPr lang="en-US" sz="3200" dirty="0">
                <a:solidFill>
                  <a:schemeClr val="bg1"/>
                </a:solidFill>
              </a:rPr>
              <a:t> li </a:t>
            </a:r>
            <a:r>
              <a:rPr lang="en-US" sz="3200" dirty="0" err="1">
                <a:solidFill>
                  <a:schemeClr val="bg1"/>
                </a:solidFill>
              </a:rPr>
              <a:t>nam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reći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koje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vrijednosti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dobijene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sr-Latn-RS" sz="32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</a:rPr>
              <a:t>Vezano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za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dva</a:t>
            </a:r>
            <a:r>
              <a:rPr lang="sr-Latn-R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prethodna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pitanja</a:t>
            </a:r>
            <a:r>
              <a:rPr lang="en-US" sz="3200" dirty="0">
                <a:solidFill>
                  <a:schemeClr val="bg1"/>
                </a:solidFill>
              </a:rPr>
              <a:t>, da li </a:t>
            </a:r>
            <a:r>
              <a:rPr lang="en-US" sz="3200" dirty="0" err="1">
                <a:solidFill>
                  <a:schemeClr val="bg1"/>
                </a:solidFill>
              </a:rPr>
              <a:t>postoje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radnje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prilikom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održavanja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koje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sr-Latn-RS" sz="3200" dirty="0" smtClean="0">
                <a:solidFill>
                  <a:schemeClr val="bg1"/>
                </a:solidFill>
              </a:rPr>
              <a:t>se </a:t>
            </a:r>
            <a:r>
              <a:rPr lang="en-US" sz="3200" dirty="0" err="1" smtClean="0">
                <a:solidFill>
                  <a:schemeClr val="bg1"/>
                </a:solidFill>
              </a:rPr>
              <a:t>obavljaju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u </a:t>
            </a:r>
            <a:r>
              <a:rPr lang="en-US" sz="3200" dirty="0" err="1">
                <a:solidFill>
                  <a:schemeClr val="bg1"/>
                </a:solidFill>
              </a:rPr>
              <a:t>kablovkom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kanalu</a:t>
            </a:r>
            <a:r>
              <a:rPr lang="en-US" sz="3200" dirty="0">
                <a:solidFill>
                  <a:schemeClr val="bg1"/>
                </a:solidFill>
              </a:rPr>
              <a:t> u </a:t>
            </a:r>
            <a:r>
              <a:rPr lang="en-US" sz="3200" dirty="0" err="1">
                <a:solidFill>
                  <a:schemeClr val="bg1"/>
                </a:solidFill>
              </a:rPr>
              <a:t>toku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rada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kabla</a:t>
            </a:r>
            <a:r>
              <a:rPr lang="en-US" sz="3200" dirty="0">
                <a:solidFill>
                  <a:schemeClr val="bg1"/>
                </a:solidFill>
              </a:rPr>
              <a:t>?	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9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-42333" y="-4"/>
            <a:ext cx="12276667" cy="684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60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2338" r="2573" b="2806"/>
          <a:stretch>
            <a:fillRect/>
          </a:stretch>
        </p:blipFill>
        <p:spPr bwMode="auto">
          <a:xfrm>
            <a:off x="4757" y="0"/>
            <a:ext cx="12228770" cy="534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8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20200901_090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80" y="60960"/>
            <a:ext cx="8981440" cy="67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05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" t="409" r="1265"/>
          <a:stretch>
            <a:fillRect/>
          </a:stretch>
        </p:blipFill>
        <p:spPr bwMode="auto">
          <a:xfrm>
            <a:off x="2666438" y="6343"/>
            <a:ext cx="6859124" cy="687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9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3945"/>
              </p:ext>
            </p:extLst>
          </p:nvPr>
        </p:nvGraphicFramePr>
        <p:xfrm>
          <a:off x="91440" y="1426464"/>
          <a:ext cx="12009120" cy="400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625"/>
                <a:gridCol w="4860788"/>
                <a:gridCol w="3043707"/>
              </a:tblGrid>
              <a:tr h="133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 dirty="0">
                          <a:effectLst/>
                        </a:rPr>
                        <a:t>Merno mesto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 dirty="0" err="1">
                          <a:effectLst/>
                        </a:rPr>
                        <a:t>Snaga</a:t>
                      </a:r>
                      <a:r>
                        <a:rPr lang="sr-Cyrl-CS" sz="3200" dirty="0">
                          <a:effectLst/>
                        </a:rPr>
                        <a:t> </a:t>
                      </a:r>
                      <a:r>
                        <a:rPr lang="sr-Cyrl-CS" sz="3200" dirty="0" err="1">
                          <a:effectLst/>
                        </a:rPr>
                        <a:t>prenosa</a:t>
                      </a:r>
                      <a:r>
                        <a:rPr lang="sr-Cyrl-CS" sz="3200" dirty="0">
                          <a:effectLst/>
                        </a:rPr>
                        <a:t> </a:t>
                      </a:r>
                      <a:r>
                        <a:rPr lang="sr-Cyrl-CS" sz="3200" dirty="0" smtClean="0">
                          <a:effectLst/>
                        </a:rPr>
                        <a:t>(</a:t>
                      </a:r>
                      <a:r>
                        <a:rPr lang="sr-Latn-RS" sz="3200" dirty="0" smtClean="0">
                          <a:effectLst/>
                        </a:rPr>
                        <a:t>% </a:t>
                      </a:r>
                      <a:r>
                        <a:rPr lang="sr-Latn-RS" sz="3200" dirty="0" err="1" smtClean="0">
                          <a:effectLst/>
                        </a:rPr>
                        <a:t>Pn</a:t>
                      </a:r>
                      <a:r>
                        <a:rPr lang="sr-Cyrl-CS" sz="3200" dirty="0" smtClean="0">
                          <a:effectLst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 dirty="0" err="1">
                          <a:effectLst/>
                        </a:rPr>
                        <a:t>Struja</a:t>
                      </a:r>
                      <a:r>
                        <a:rPr lang="sr-Cyrl-CS" sz="3200" dirty="0">
                          <a:effectLst/>
                        </a:rPr>
                        <a:t> (A)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133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 dirty="0" smtClean="0">
                          <a:effectLst/>
                        </a:rPr>
                        <a:t>1 do 27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 dirty="0" smtClean="0">
                          <a:effectLst/>
                        </a:rPr>
                        <a:t>84%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 dirty="0" smtClean="0">
                          <a:effectLst/>
                        </a:rPr>
                        <a:t>1</a:t>
                      </a:r>
                      <a:r>
                        <a:rPr lang="en-US" sz="3200" dirty="0" smtClean="0">
                          <a:effectLst/>
                        </a:rPr>
                        <a:t>005</a:t>
                      </a:r>
                      <a:r>
                        <a:rPr lang="sr-Latn-RS" sz="3200" dirty="0" smtClean="0">
                          <a:effectLst/>
                        </a:rPr>
                        <a:t>–</a:t>
                      </a:r>
                      <a:r>
                        <a:rPr lang="sr-Cyrl-CS" sz="3200" dirty="0" smtClean="0">
                          <a:effectLst/>
                        </a:rPr>
                        <a:t>1</a:t>
                      </a:r>
                      <a:r>
                        <a:rPr lang="sr-Latn-RS" sz="3200" dirty="0" smtClean="0">
                          <a:effectLst/>
                        </a:rPr>
                        <a:t>007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133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 dirty="0" smtClean="0">
                          <a:effectLst/>
                        </a:rPr>
                        <a:t>28 do 30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 dirty="0" smtClean="0">
                          <a:effectLst/>
                        </a:rPr>
                        <a:t>99%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 dirty="0" smtClean="0">
                          <a:effectLst/>
                        </a:rPr>
                        <a:t>1191–1193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59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p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" y="4760"/>
            <a:ext cx="12171969" cy="66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2960" y="850380"/>
            <a:ext cx="742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smtClean="0"/>
              <a:t>Izmerene </a:t>
            </a:r>
            <a:r>
              <a:rPr lang="sr-Latn-RS" sz="4000" dirty="0" smtClean="0"/>
              <a:t>vrednosti u </a:t>
            </a:r>
            <a:r>
              <a:rPr lang="sr-Latn-RS" sz="4000" dirty="0" smtClean="0"/>
              <a:t>hali </a:t>
            </a:r>
            <a:r>
              <a:rPr lang="sr-Latn-RS" sz="4000" dirty="0" smtClean="0"/>
              <a:t>Pol 1</a:t>
            </a:r>
            <a:endParaRPr lang="en-US" sz="4000" dirty="0" smtClean="0"/>
          </a:p>
          <a:p>
            <a:pPr algn="ctr"/>
            <a:r>
              <a:rPr lang="sr-Latn-RS" sz="4000" dirty="0" err="1" smtClean="0"/>
              <a:t>Bmax</a:t>
            </a:r>
            <a:r>
              <a:rPr lang="en-US" sz="4000" dirty="0" smtClean="0"/>
              <a:t>=</a:t>
            </a:r>
            <a:r>
              <a:rPr lang="sr-Latn-CS" sz="4000" dirty="0" smtClean="0"/>
              <a:t>1,574</a:t>
            </a:r>
            <a:r>
              <a:rPr lang="sr-Latn-CS" sz="4000" dirty="0"/>
              <a:t> </a:t>
            </a:r>
            <a:r>
              <a:rPr lang="sr-Latn-CS" sz="4000" dirty="0" err="1" smtClean="0"/>
              <a:t>mT</a:t>
            </a:r>
            <a:r>
              <a:rPr lang="en-US" sz="4000" dirty="0" smtClean="0"/>
              <a:t> </a:t>
            </a:r>
            <a:r>
              <a:rPr lang="sr-Latn-RS" sz="4000" dirty="0" smtClean="0"/>
              <a:t>za </a:t>
            </a:r>
            <a:r>
              <a:rPr lang="sr-Latn-RS" sz="4000" dirty="0" smtClean="0"/>
              <a:t>84%</a:t>
            </a:r>
            <a:r>
              <a:rPr lang="en-US" sz="4000" dirty="0" smtClean="0"/>
              <a:t> </a:t>
            </a:r>
            <a:r>
              <a:rPr lang="en-US" sz="4000" dirty="0" err="1" smtClean="0"/>
              <a:t>Pn</a:t>
            </a:r>
            <a:endParaRPr lang="en-US" sz="4000" dirty="0"/>
          </a:p>
        </p:txBody>
      </p:sp>
      <p:sp>
        <p:nvSpPr>
          <p:cNvPr id="5" name="Down Arrow 4"/>
          <p:cNvSpPr/>
          <p:nvPr/>
        </p:nvSpPr>
        <p:spPr>
          <a:xfrm rot="7260000">
            <a:off x="4647311" y="822698"/>
            <a:ext cx="180000" cy="108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194560" y="502920"/>
            <a:ext cx="1363980" cy="14173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20440" y="502920"/>
            <a:ext cx="1363980" cy="14173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p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3" y="102658"/>
            <a:ext cx="12238766" cy="665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164" y="1879080"/>
            <a:ext cx="8364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err="1" smtClean="0"/>
              <a:t>Ekstrapolirane</a:t>
            </a:r>
            <a:r>
              <a:rPr lang="sr-Latn-RS" sz="4000" dirty="0" smtClean="0"/>
              <a:t> </a:t>
            </a:r>
            <a:r>
              <a:rPr lang="sr-Latn-RS" sz="4000" dirty="0" smtClean="0"/>
              <a:t>vrednosti</a:t>
            </a:r>
            <a:r>
              <a:rPr lang="sr-Latn-RS" sz="4000" dirty="0"/>
              <a:t> u </a:t>
            </a:r>
            <a:r>
              <a:rPr lang="sr-Latn-RS" sz="4000" dirty="0" smtClean="0"/>
              <a:t/>
            </a:r>
            <a:br>
              <a:rPr lang="sr-Latn-RS" sz="4000" dirty="0" smtClean="0"/>
            </a:br>
            <a:r>
              <a:rPr lang="sr-Latn-RS" sz="4000" dirty="0" smtClean="0"/>
              <a:t>hali </a:t>
            </a:r>
            <a:r>
              <a:rPr lang="sr-Latn-RS" sz="4000" dirty="0"/>
              <a:t>Pol </a:t>
            </a:r>
            <a:r>
              <a:rPr lang="sr-Latn-RS" sz="4000" dirty="0" smtClean="0"/>
              <a:t>1</a:t>
            </a:r>
          </a:p>
          <a:p>
            <a:pPr algn="ctr"/>
            <a:r>
              <a:rPr lang="sr-Latn-RS" sz="4000" dirty="0" err="1" smtClean="0"/>
              <a:t>Bmax</a:t>
            </a:r>
            <a:r>
              <a:rPr lang="en-US" sz="4000" dirty="0"/>
              <a:t>=</a:t>
            </a:r>
            <a:r>
              <a:rPr lang="sr-Latn-CS" sz="4000" dirty="0" smtClean="0"/>
              <a:t>1</a:t>
            </a:r>
            <a:r>
              <a:rPr lang="en-US" sz="4000" dirty="0" smtClean="0"/>
              <a:t>,</a:t>
            </a:r>
            <a:r>
              <a:rPr lang="sr-Latn-RS" sz="4000" dirty="0" smtClean="0"/>
              <a:t>88 </a:t>
            </a:r>
            <a:r>
              <a:rPr lang="sr-Latn-CS" sz="4000" dirty="0" err="1" smtClean="0"/>
              <a:t>mT</a:t>
            </a:r>
            <a:r>
              <a:rPr lang="sr-Latn-CS" sz="4000" dirty="0" smtClean="0"/>
              <a:t> za </a:t>
            </a:r>
            <a:r>
              <a:rPr lang="sr-Latn-RS" sz="4000" dirty="0" smtClean="0"/>
              <a:t>100%</a:t>
            </a:r>
            <a:r>
              <a:rPr lang="en-US" sz="4000" dirty="0" smtClean="0"/>
              <a:t> </a:t>
            </a:r>
            <a:r>
              <a:rPr lang="en-US" sz="4000" dirty="0" err="1" smtClean="0"/>
              <a:t>Pn</a:t>
            </a:r>
            <a:endParaRPr lang="en-US" sz="4000" dirty="0"/>
          </a:p>
        </p:txBody>
      </p:sp>
      <p:sp>
        <p:nvSpPr>
          <p:cNvPr id="9" name="Down Arrow 8"/>
          <p:cNvSpPr/>
          <p:nvPr/>
        </p:nvSpPr>
        <p:spPr>
          <a:xfrm rot="9360000">
            <a:off x="4607031" y="661108"/>
            <a:ext cx="180000" cy="2628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94560" y="502920"/>
            <a:ext cx="1363980" cy="14173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20440" y="502920"/>
            <a:ext cx="1363980" cy="14173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r="3735"/>
          <a:stretch>
            <a:fillRect/>
          </a:stretch>
        </p:blipFill>
        <p:spPr bwMode="auto">
          <a:xfrm>
            <a:off x="1996414" y="3161"/>
            <a:ext cx="8199172" cy="685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1819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357</TotalTime>
  <Words>253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Thème Office</vt:lpstr>
      <vt:lpstr>ISPITIVANJE JEDNOSMERNOG MAGNETSKOG POLJA U HVDC KONVERTORSKOJ STANICI „KOTOR” S CILJEM OCENE IZLOŽENOSTI RADNIKA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Pravilnik o granicama izlaganja elektromagnetnim poljima Sl. list CG br. 006/15 od 10.02.2015. i br. 009/15 od 05.03.2015.</vt:lpstr>
      <vt:lpstr>GRANICE IZLAGANJA ELEKTROMAGNETNIM POLJIMA ZA PROFESIONALNO IZLOŽENA LICA I LICA ODGOVORNIH ZA SPROVOĐENJE MJERA ZAŠTITE OD NEJONIZUJUĆIH ZRAČENJA ZA NETERMIČKE EFEKTE Prilog 1 Tabela A1 Pravilnika o granicama izlaganja elektromagnetnim poljima</vt:lpstr>
      <vt:lpstr>Vrijednosti upozorenja (ALs) za magnetnu indukciju statičkih magnetnih polja Tabela B4 Pravilnika o granicama izlaganja elektromagnetnim poljima</vt:lpstr>
      <vt:lpstr>Pitanja recenzenata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Aleksandar.Pavlovic</cp:lastModifiedBy>
  <cp:revision>53</cp:revision>
  <dcterms:created xsi:type="dcterms:W3CDTF">2018-08-21T10:06:45Z</dcterms:created>
  <dcterms:modified xsi:type="dcterms:W3CDTF">2021-09-24T09:51:38Z</dcterms:modified>
</cp:coreProperties>
</file>